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300" r:id="rId3"/>
    <p:sldId id="299"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9" r:id="rId36"/>
    <p:sldId id="290" r:id="rId37"/>
    <p:sldId id="291" r:id="rId38"/>
    <p:sldId id="292" r:id="rId39"/>
    <p:sldId id="301" r:id="rId40"/>
    <p:sldId id="293" r:id="rId41"/>
    <p:sldId id="294" r:id="rId42"/>
    <p:sldId id="295" r:id="rId43"/>
    <p:sldId id="296" r:id="rId44"/>
    <p:sldId id="297" r:id="rId45"/>
    <p:sldId id="298"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55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4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9AB64A9C-92B8-4C52-B6C3-268EF5F1D08A}" type="datetimeFigureOut">
              <a:rPr lang="en-US" smtClean="0"/>
              <a:pPr/>
              <a:t>1/10/2020</a:t>
            </a:fld>
            <a:endParaRPr lang="en-IN"/>
          </a:p>
        </p:txBody>
      </p:sp>
      <p:sp>
        <p:nvSpPr>
          <p:cNvPr id="17" name="Footer Placeholder 16"/>
          <p:cNvSpPr>
            <a:spLocks noGrp="1"/>
          </p:cNvSpPr>
          <p:nvPr>
            <p:ph type="ftr" sz="quarter" idx="11"/>
          </p:nvPr>
        </p:nvSpPr>
        <p:spPr/>
        <p:txBody>
          <a:bodyPr/>
          <a:lstStyle/>
          <a:p>
            <a:endParaRPr lang="en-IN"/>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B418A00-E8FF-4513-BF91-DAB35E529E78}" type="slidenum">
              <a:rPr lang="en-IN" smtClean="0"/>
              <a:pPr/>
              <a:t>‹#›</a:t>
            </a:fld>
            <a:endParaRPr lang="en-IN"/>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AB64A9C-92B8-4C52-B6C3-268EF5F1D08A}" type="datetimeFigureOut">
              <a:rPr lang="en-US" smtClean="0"/>
              <a:pPr/>
              <a:t>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418A00-E8FF-4513-BF91-DAB35E529E78}"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BB418A00-E8FF-4513-BF91-DAB35E529E78}" type="slidenum">
              <a:rPr lang="en-IN" smtClean="0"/>
              <a:pPr/>
              <a:t>‹#›</a:t>
            </a:fld>
            <a:endParaRPr lang="en-IN"/>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AB64A9C-92B8-4C52-B6C3-268EF5F1D08A}" type="datetimeFigureOut">
              <a:rPr lang="en-US" smtClean="0"/>
              <a:pPr/>
              <a:t>1/10/2020</a:t>
            </a:fld>
            <a:endParaRPr lang="en-IN"/>
          </a:p>
        </p:txBody>
      </p:sp>
      <p:sp>
        <p:nvSpPr>
          <p:cNvPr id="5" name="Footer Placeholder 4"/>
          <p:cNvSpPr>
            <a:spLocks noGrp="1"/>
          </p:cNvSpPr>
          <p:nvPr>
            <p:ph type="ftr" sz="quarter" idx="11"/>
          </p:nvPr>
        </p:nvSpPr>
        <p:spPr/>
        <p:txBody>
          <a:bodyPr/>
          <a:lstStyle/>
          <a:p>
            <a:endParaRPr lang="en-IN"/>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9AB64A9C-92B8-4C52-B6C3-268EF5F1D08A}" type="datetimeFigureOut">
              <a:rPr lang="en-US" smtClean="0"/>
              <a:pPr/>
              <a:t>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4361688" y="1026372"/>
            <a:ext cx="457200" cy="441325"/>
          </a:xfrm>
        </p:spPr>
        <p:txBody>
          <a:bodyPr/>
          <a:lstStyle/>
          <a:p>
            <a:fld id="{BB418A00-E8FF-4513-BF91-DAB35E529E78}" type="slidenum">
              <a:rPr lang="en-IN" smtClean="0"/>
              <a:pPr/>
              <a:t>‹#›</a:t>
            </a:fld>
            <a:endParaRPr lang="en-IN"/>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IN"/>
          </a:p>
        </p:txBody>
      </p:sp>
      <p:sp>
        <p:nvSpPr>
          <p:cNvPr id="4" name="Date Placeholder 3"/>
          <p:cNvSpPr>
            <a:spLocks noGrp="1"/>
          </p:cNvSpPr>
          <p:nvPr>
            <p:ph type="dt" sz="half" idx="10"/>
          </p:nvPr>
        </p:nvSpPr>
        <p:spPr/>
        <p:txBody>
          <a:bodyPr/>
          <a:lstStyle/>
          <a:p>
            <a:fld id="{9AB64A9C-92B8-4C52-B6C3-268EF5F1D08A}" type="datetimeFigureOut">
              <a:rPr lang="en-US" smtClean="0"/>
              <a:pPr/>
              <a:t>1/10/2020</a:t>
            </a:fld>
            <a:endParaRPr lang="en-IN"/>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B418A00-E8FF-4513-BF91-DAB35E529E78}" type="slidenum">
              <a:rPr lang="en-IN" smtClean="0"/>
              <a:pPr/>
              <a:t>‹#›</a:t>
            </a:fld>
            <a:endParaRPr lang="en-IN"/>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9AB64A9C-92B8-4C52-B6C3-268EF5F1D08A}" type="datetimeFigureOut">
              <a:rPr lang="en-US" smtClean="0"/>
              <a:pPr/>
              <a:t>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418A00-E8FF-4513-BF91-DAB35E529E78}" type="slidenum">
              <a:rPr lang="en-IN" smtClean="0"/>
              <a:pPr/>
              <a:t>‹#›</a:t>
            </a:fld>
            <a:endParaRPr lang="en-IN"/>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9AB64A9C-92B8-4C52-B6C3-268EF5F1D08A}" type="datetimeFigureOut">
              <a:rPr lang="en-US" smtClean="0"/>
              <a:pPr/>
              <a:t>1/10/2020</a:t>
            </a:fld>
            <a:endParaRPr lang="en-IN"/>
          </a:p>
        </p:txBody>
      </p:sp>
      <p:sp>
        <p:nvSpPr>
          <p:cNvPr id="8" name="Footer Placeholder 7"/>
          <p:cNvSpPr>
            <a:spLocks noGrp="1"/>
          </p:cNvSpPr>
          <p:nvPr>
            <p:ph type="ftr" sz="quarter" idx="11"/>
          </p:nvPr>
        </p:nvSpPr>
        <p:spPr>
          <a:xfrm>
            <a:off x="304800" y="6409944"/>
            <a:ext cx="3581400" cy="365760"/>
          </a:xfrm>
        </p:spPr>
        <p:txBody>
          <a:bodyPr/>
          <a:lstStyle/>
          <a:p>
            <a:endParaRPr lang="en-IN"/>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BB418A00-E8FF-4513-BF91-DAB35E529E78}" type="slidenum">
              <a:rPr lang="en-IN" smtClean="0"/>
              <a:pPr/>
              <a:t>‹#›</a:t>
            </a:fld>
            <a:endParaRPr lang="en-IN"/>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AB64A9C-92B8-4C52-B6C3-268EF5F1D08A}" type="datetimeFigureOut">
              <a:rPr lang="en-US" smtClean="0"/>
              <a:pPr/>
              <a:t>1/10/2020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a:xfrm>
            <a:off x="4343400" y="1036020"/>
            <a:ext cx="457200" cy="441325"/>
          </a:xfrm>
        </p:spPr>
        <p:txBody>
          <a:bodyPr/>
          <a:lstStyle/>
          <a:p>
            <a:fld id="{BB418A00-E8FF-4513-BF91-DAB35E529E7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9AB64A9C-92B8-4C52-B6C3-268EF5F1D08A}" type="datetimeFigureOut">
              <a:rPr lang="en-US" smtClean="0"/>
              <a:pPr/>
              <a:t>1/10/2020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B418A00-E8FF-4513-BF91-DAB35E529E7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B418A00-E8FF-4513-BF91-DAB35E529E78}" type="slidenum">
              <a:rPr lang="en-IN" smtClean="0"/>
              <a:pPr/>
              <a:t>‹#›</a:t>
            </a:fld>
            <a:endParaRPr lang="en-IN"/>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9AB64A9C-92B8-4C52-B6C3-268EF5F1D08A}" type="datetimeFigureOut">
              <a:rPr lang="en-US" smtClean="0"/>
              <a:pPr/>
              <a:t>1/10/2020</a:t>
            </a:fld>
            <a:endParaRPr lang="en-IN"/>
          </a:p>
        </p:txBody>
      </p:sp>
      <p:sp>
        <p:nvSpPr>
          <p:cNvPr id="6" name="Footer Placeholder 5"/>
          <p:cNvSpPr>
            <a:spLocks noGrp="1"/>
          </p:cNvSpPr>
          <p:nvPr>
            <p:ph type="ftr" sz="quarter" idx="11"/>
          </p:nvPr>
        </p:nvSpPr>
        <p:spPr>
          <a:xfrm>
            <a:off x="301752" y="6410848"/>
            <a:ext cx="3383280" cy="365760"/>
          </a:xfrm>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BB418A00-E8FF-4513-BF91-DAB35E529E78}" type="slidenum">
              <a:rPr lang="en-IN" smtClean="0"/>
              <a:pPr/>
              <a:t>‹#›</a:t>
            </a:fld>
            <a:endParaRPr lang="en-IN"/>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9AB64A9C-92B8-4C52-B6C3-268EF5F1D08A}" type="datetimeFigureOut">
              <a:rPr lang="en-US" smtClean="0"/>
              <a:pPr/>
              <a:t>1/10/2020</a:t>
            </a:fld>
            <a:endParaRPr lang="en-IN"/>
          </a:p>
        </p:txBody>
      </p:sp>
      <p:sp>
        <p:nvSpPr>
          <p:cNvPr id="6" name="Footer Placeholder 5"/>
          <p:cNvSpPr>
            <a:spLocks noGrp="1"/>
          </p:cNvSpPr>
          <p:nvPr>
            <p:ph type="ftr" sz="quarter" idx="11"/>
          </p:nvPr>
        </p:nvSpPr>
        <p:spPr>
          <a:xfrm>
            <a:off x="301752" y="6410848"/>
            <a:ext cx="3584448" cy="365760"/>
          </a:xfrm>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9AB64A9C-92B8-4C52-B6C3-268EF5F1D08A}" type="datetimeFigureOut">
              <a:rPr lang="en-US" smtClean="0"/>
              <a:pPr/>
              <a:t>1/10/2020</a:t>
            </a:fld>
            <a:endParaRPr lang="en-IN"/>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IN"/>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B418A00-E8FF-4513-BF91-DAB35E529E78}" type="slidenum">
              <a:rPr lang="en-IN" smtClean="0"/>
              <a:pPr/>
              <a:t>‹#›</a:t>
            </a:fld>
            <a:endParaRPr lang="en-IN"/>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3.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3.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5" Type="http://schemas.openxmlformats.org/officeDocument/2006/relationships/image" Target="../media/image5.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5" Type="http://schemas.openxmlformats.org/officeDocument/2006/relationships/image" Target="../media/image5.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5" Type="http://schemas.openxmlformats.org/officeDocument/2006/relationships/image" Target="../media/image3.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5" Type="http://schemas.openxmlformats.org/officeDocument/2006/relationships/image" Target="../media/image3.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5" Type="http://schemas.openxmlformats.org/officeDocument/2006/relationships/image" Target="../media/image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5" Type="http://schemas.openxmlformats.org/officeDocument/2006/relationships/image" Target="../media/image3.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AV"/><Relationship Id="rId1" Type="http://schemas.microsoft.com/office/2007/relationships/media" Target="../media/media28.WAV"/><Relationship Id="rId5" Type="http://schemas.openxmlformats.org/officeDocument/2006/relationships/image" Target="../media/image3.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AV"/><Relationship Id="rId1" Type="http://schemas.microsoft.com/office/2007/relationships/media" Target="../media/media29.WAV"/><Relationship Id="rId5" Type="http://schemas.openxmlformats.org/officeDocument/2006/relationships/image" Target="../media/image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AV"/><Relationship Id="rId1" Type="http://schemas.microsoft.com/office/2007/relationships/media" Target="../media/media30.WAV"/><Relationship Id="rId5" Type="http://schemas.openxmlformats.org/officeDocument/2006/relationships/image" Target="../media/image3.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AV"/><Relationship Id="rId1" Type="http://schemas.microsoft.com/office/2007/relationships/media" Target="../media/media31.WAV"/><Relationship Id="rId5" Type="http://schemas.openxmlformats.org/officeDocument/2006/relationships/image" Target="../media/image3.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AV"/><Relationship Id="rId1" Type="http://schemas.microsoft.com/office/2007/relationships/media" Target="../media/media32.WAV"/><Relationship Id="rId5" Type="http://schemas.openxmlformats.org/officeDocument/2006/relationships/image" Target="../media/image3.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AV"/><Relationship Id="rId1" Type="http://schemas.microsoft.com/office/2007/relationships/media" Target="../media/media33.WAV"/><Relationship Id="rId5" Type="http://schemas.openxmlformats.org/officeDocument/2006/relationships/image" Target="../media/image3.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WAV"/><Relationship Id="rId1" Type="http://schemas.microsoft.com/office/2007/relationships/media" Target="../media/media34.WAV"/><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AV"/><Relationship Id="rId1" Type="http://schemas.microsoft.com/office/2007/relationships/media" Target="../media/media35.WAV"/><Relationship Id="rId6" Type="http://schemas.openxmlformats.org/officeDocument/2006/relationships/image" Target="../media/image5.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AV"/><Relationship Id="rId1" Type="http://schemas.microsoft.com/office/2007/relationships/media" Target="../media/media36.WAV"/><Relationship Id="rId5" Type="http://schemas.openxmlformats.org/officeDocument/2006/relationships/image" Target="../media/image5.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audio" Target="../media/media37.WAV"/><Relationship Id="rId1" Type="http://schemas.microsoft.com/office/2007/relationships/media" Target="../media/media37.WAV"/><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AV"/><Relationship Id="rId1" Type="http://schemas.microsoft.com/office/2007/relationships/media" Target="../media/media38.WAV"/><Relationship Id="rId6" Type="http://schemas.openxmlformats.org/officeDocument/2006/relationships/image" Target="../media/image20.png"/><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AV"/><Relationship Id="rId1" Type="http://schemas.microsoft.com/office/2007/relationships/media" Target="../media/media39.WAV"/><Relationship Id="rId5" Type="http://schemas.openxmlformats.org/officeDocument/2006/relationships/image" Target="../media/image2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AV"/><Relationship Id="rId1" Type="http://schemas.microsoft.com/office/2007/relationships/media" Target="../media/media40.WAV"/><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AV"/><Relationship Id="rId1" Type="http://schemas.microsoft.com/office/2007/relationships/media" Target="../media/media41.WAV"/><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AV"/><Relationship Id="rId1" Type="http://schemas.microsoft.com/office/2007/relationships/media" Target="../media/media42.WAV"/><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AV"/><Relationship Id="rId1" Type="http://schemas.microsoft.com/office/2007/relationships/media" Target="../media/media43.WAV"/><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AV"/><Relationship Id="rId1" Type="http://schemas.microsoft.com/office/2007/relationships/media" Target="../media/media44.WAV"/><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AV"/><Relationship Id="rId1" Type="http://schemas.microsoft.com/office/2007/relationships/media" Target="../media/media45.WAV"/><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85852" y="3429000"/>
            <a:ext cx="6400800" cy="1752600"/>
          </a:xfrm>
        </p:spPr>
        <p:txBody>
          <a:bodyPr>
            <a:normAutofit/>
          </a:bodyPr>
          <a:lstStyle/>
          <a:p>
            <a:r>
              <a:rPr lang="en-IN" sz="2000" b="1" dirty="0">
                <a:solidFill>
                  <a:schemeClr val="tx1"/>
                </a:solidFill>
              </a:rPr>
              <a:t>TOPIC</a:t>
            </a:r>
            <a:r>
              <a:rPr lang="en-IN" sz="2000" dirty="0">
                <a:solidFill>
                  <a:schemeClr val="tx1"/>
                </a:solidFill>
              </a:rPr>
              <a:t> - </a:t>
            </a:r>
            <a:r>
              <a:rPr lang="en-IN" sz="2000" i="1" dirty="0">
                <a:solidFill>
                  <a:schemeClr val="tx1"/>
                </a:solidFill>
              </a:rPr>
              <a:t>Survey on mental illness in technology workplace 2014-2016</a:t>
            </a:r>
          </a:p>
        </p:txBody>
      </p:sp>
      <p:sp>
        <p:nvSpPr>
          <p:cNvPr id="2" name="Title 1"/>
          <p:cNvSpPr>
            <a:spLocks noGrp="1"/>
          </p:cNvSpPr>
          <p:nvPr>
            <p:ph type="ctrTitle"/>
          </p:nvPr>
        </p:nvSpPr>
        <p:spPr/>
        <p:txBody>
          <a:bodyPr>
            <a:noAutofit/>
          </a:bodyPr>
          <a:lstStyle/>
          <a:p>
            <a:r>
              <a:rPr lang="en-IN" sz="3200" b="1" dirty="0"/>
              <a:t>APPLIED DATA ANALYTICS ASSIGNMENT</a:t>
            </a:r>
            <a:br>
              <a:rPr lang="en-IN" sz="3200" dirty="0"/>
            </a:br>
            <a:r>
              <a:rPr lang="en-IN" sz="1800" b="1" dirty="0"/>
              <a:t>STUDENT NAME-NITHIN UMAMAHESH</a:t>
            </a:r>
            <a:br>
              <a:rPr lang="en-IN" sz="1800" b="1" dirty="0"/>
            </a:br>
            <a:r>
              <a:rPr lang="en-IN" sz="1800" b="1" dirty="0"/>
              <a:t>STUDENT NUMBER </a:t>
            </a:r>
            <a:r>
              <a:rPr lang="en-IN" sz="1800" b="1"/>
              <a:t>- 2996085</a:t>
            </a:r>
            <a:endParaRPr lang="en-IN" sz="1800" b="1" dirty="0"/>
          </a:p>
        </p:txBody>
      </p:sp>
      <p:pic>
        <p:nvPicPr>
          <p:cNvPr id="4" name="~PP2904.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53463" y="6367463"/>
            <a:ext cx="304800" cy="304800"/>
          </a:xfrm>
          <a:prstGeom prst="rect">
            <a:avLst/>
          </a:prstGeom>
        </p:spPr>
      </p:pic>
    </p:spTree>
  </p:cSld>
  <p:clrMapOvr>
    <a:masterClrMapping/>
  </p:clrMapOvr>
  <p:transition advTm="182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5</a:t>
            </a:r>
          </a:p>
        </p:txBody>
      </p:sp>
      <p:pic>
        <p:nvPicPr>
          <p:cNvPr id="4" name="Content Placeholder 3" descr="Dashboard5.png"/>
          <p:cNvPicPr>
            <a:picLocks noGrp="1" noChangeAspect="1"/>
          </p:cNvPicPr>
          <p:nvPr>
            <p:ph sz="quarter" idx="1"/>
          </p:nvPr>
        </p:nvPicPr>
        <p:blipFill>
          <a:blip r:embed="rId4"/>
          <a:stretch>
            <a:fillRect/>
          </a:stretch>
        </p:blipFill>
        <p:spPr>
          <a:xfrm>
            <a:off x="1376790" y="1527175"/>
            <a:ext cx="6353907" cy="4572000"/>
          </a:xfrm>
        </p:spPr>
      </p:pic>
      <p:pic>
        <p:nvPicPr>
          <p:cNvPr id="6" name="~PP80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36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5a</a:t>
            </a:r>
          </a:p>
        </p:txBody>
      </p:sp>
      <p:pic>
        <p:nvPicPr>
          <p:cNvPr id="4" name="Content Placeholder 3" descr="Dashboard5a.png"/>
          <p:cNvPicPr>
            <a:picLocks noGrp="1" noChangeAspect="1"/>
          </p:cNvPicPr>
          <p:nvPr>
            <p:ph sz="quarter" idx="1"/>
          </p:nvPr>
        </p:nvPicPr>
        <p:blipFill>
          <a:blip r:embed="rId4"/>
          <a:stretch>
            <a:fillRect/>
          </a:stretch>
        </p:blipFill>
        <p:spPr>
          <a:xfrm>
            <a:off x="1406308" y="1527175"/>
            <a:ext cx="6294871" cy="4572000"/>
          </a:xfrm>
        </p:spPr>
      </p:pic>
      <p:pic>
        <p:nvPicPr>
          <p:cNvPr id="7" name="~PP101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481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6</a:t>
            </a:r>
          </a:p>
        </p:txBody>
      </p:sp>
      <p:pic>
        <p:nvPicPr>
          <p:cNvPr id="4" name="Content Placeholder 3" descr="Dashboard6.png"/>
          <p:cNvPicPr>
            <a:picLocks noGrp="1" noChangeAspect="1"/>
          </p:cNvPicPr>
          <p:nvPr>
            <p:ph sz="quarter" idx="1"/>
          </p:nvPr>
        </p:nvPicPr>
        <p:blipFill>
          <a:blip r:embed="rId4"/>
          <a:stretch>
            <a:fillRect/>
          </a:stretch>
        </p:blipFill>
        <p:spPr>
          <a:xfrm>
            <a:off x="1918609" y="1527175"/>
            <a:ext cx="5270269" cy="4572000"/>
          </a:xfrm>
        </p:spPr>
      </p:pic>
      <p:pic>
        <p:nvPicPr>
          <p:cNvPr id="5" name="~PP364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741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1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6a</a:t>
            </a:r>
          </a:p>
        </p:txBody>
      </p:sp>
      <p:pic>
        <p:nvPicPr>
          <p:cNvPr id="4" name="Content Placeholder 3" descr="Dashboard6a.png"/>
          <p:cNvPicPr>
            <a:picLocks noGrp="1" noChangeAspect="1"/>
          </p:cNvPicPr>
          <p:nvPr>
            <p:ph sz="quarter" idx="1"/>
          </p:nvPr>
        </p:nvPicPr>
        <p:blipFill>
          <a:blip r:embed="rId4"/>
          <a:stretch>
            <a:fillRect/>
          </a:stretch>
        </p:blipFill>
        <p:spPr>
          <a:xfrm>
            <a:off x="1965393" y="1527175"/>
            <a:ext cx="5176702" cy="4572000"/>
          </a:xfrm>
        </p:spPr>
      </p:pic>
      <p:pic>
        <p:nvPicPr>
          <p:cNvPr id="5" name="~PP372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44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4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7</a:t>
            </a:r>
          </a:p>
        </p:txBody>
      </p:sp>
      <p:pic>
        <p:nvPicPr>
          <p:cNvPr id="4" name="Content Placeholder 3" descr="Dashboard7.png"/>
          <p:cNvPicPr>
            <a:picLocks noGrp="1" noChangeAspect="1"/>
          </p:cNvPicPr>
          <p:nvPr>
            <p:ph sz="quarter" idx="1"/>
          </p:nvPr>
        </p:nvPicPr>
        <p:blipFill>
          <a:blip r:embed="rId4"/>
          <a:stretch>
            <a:fillRect/>
          </a:stretch>
        </p:blipFill>
        <p:spPr>
          <a:xfrm>
            <a:off x="1677623" y="1527175"/>
            <a:ext cx="5752241" cy="4572000"/>
          </a:xfrm>
        </p:spPr>
      </p:pic>
      <p:pic>
        <p:nvPicPr>
          <p:cNvPr id="9" name="~PP181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74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7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7a</a:t>
            </a:r>
          </a:p>
        </p:txBody>
      </p:sp>
      <p:pic>
        <p:nvPicPr>
          <p:cNvPr id="4" name="Content Placeholder 3" descr="Dashboard7a.png"/>
          <p:cNvPicPr>
            <a:picLocks noGrp="1" noChangeAspect="1"/>
          </p:cNvPicPr>
          <p:nvPr>
            <p:ph sz="quarter" idx="1"/>
          </p:nvPr>
        </p:nvPicPr>
        <p:blipFill>
          <a:blip r:embed="rId4"/>
          <a:stretch>
            <a:fillRect/>
          </a:stretch>
        </p:blipFill>
        <p:spPr>
          <a:xfrm>
            <a:off x="1653381" y="1527175"/>
            <a:ext cx="5800725" cy="4572000"/>
          </a:xfrm>
        </p:spPr>
      </p:pic>
      <p:pic>
        <p:nvPicPr>
          <p:cNvPr id="5" name="~PP386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188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7b</a:t>
            </a:r>
          </a:p>
        </p:txBody>
      </p:sp>
      <p:pic>
        <p:nvPicPr>
          <p:cNvPr id="4" name="Content Placeholder 3" descr="Dashboard7c.png"/>
          <p:cNvPicPr>
            <a:picLocks noGrp="1" noChangeAspect="1"/>
          </p:cNvPicPr>
          <p:nvPr>
            <p:ph sz="quarter" idx="1"/>
          </p:nvPr>
        </p:nvPicPr>
        <p:blipFill>
          <a:blip r:embed="rId4"/>
          <a:stretch>
            <a:fillRect/>
          </a:stretch>
        </p:blipFill>
        <p:spPr>
          <a:xfrm>
            <a:off x="1608821" y="1527175"/>
            <a:ext cx="5889846" cy="4572000"/>
          </a:xfrm>
        </p:spPr>
      </p:pic>
      <p:pic>
        <p:nvPicPr>
          <p:cNvPr id="5" name="~PP232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450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8</a:t>
            </a:r>
          </a:p>
        </p:txBody>
      </p:sp>
      <p:pic>
        <p:nvPicPr>
          <p:cNvPr id="4" name="Content Placeholder 3" descr="Dashboard8.png"/>
          <p:cNvPicPr>
            <a:picLocks noGrp="1" noChangeAspect="1"/>
          </p:cNvPicPr>
          <p:nvPr>
            <p:ph sz="quarter" idx="1"/>
          </p:nvPr>
        </p:nvPicPr>
        <p:blipFill>
          <a:blip r:embed="rId4"/>
          <a:stretch>
            <a:fillRect/>
          </a:stretch>
        </p:blipFill>
        <p:spPr>
          <a:xfrm>
            <a:off x="1706270" y="1527175"/>
            <a:ext cx="5694948" cy="4572000"/>
          </a:xfrm>
        </p:spPr>
      </p:pic>
      <p:pic>
        <p:nvPicPr>
          <p:cNvPr id="5" name="~PP64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98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8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8a</a:t>
            </a:r>
          </a:p>
        </p:txBody>
      </p:sp>
      <p:pic>
        <p:nvPicPr>
          <p:cNvPr id="6" name="Content Placeholder 5" descr="Dashboard8b.png"/>
          <p:cNvPicPr>
            <a:picLocks noGrp="1" noChangeAspect="1"/>
          </p:cNvPicPr>
          <p:nvPr>
            <p:ph sz="quarter" idx="1"/>
          </p:nvPr>
        </p:nvPicPr>
        <p:blipFill>
          <a:blip r:embed="rId4"/>
          <a:stretch>
            <a:fillRect/>
          </a:stretch>
        </p:blipFill>
        <p:spPr>
          <a:xfrm>
            <a:off x="1608431" y="1527175"/>
            <a:ext cx="5890625" cy="4572000"/>
          </a:xfrm>
        </p:spPr>
      </p:pic>
      <p:pic>
        <p:nvPicPr>
          <p:cNvPr id="9" name="~PP454.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370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9</a:t>
            </a:r>
          </a:p>
        </p:txBody>
      </p:sp>
      <p:pic>
        <p:nvPicPr>
          <p:cNvPr id="4" name="Content Placeholder 3" descr="Dashboard9.png"/>
          <p:cNvPicPr>
            <a:picLocks noGrp="1" noChangeAspect="1"/>
          </p:cNvPicPr>
          <p:nvPr>
            <p:ph sz="quarter" idx="1"/>
          </p:nvPr>
        </p:nvPicPr>
        <p:blipFill>
          <a:blip r:embed="rId4"/>
          <a:stretch>
            <a:fillRect/>
          </a:stretch>
        </p:blipFill>
        <p:spPr>
          <a:xfrm>
            <a:off x="1331572" y="1527175"/>
            <a:ext cx="6444343" cy="4572000"/>
          </a:xfrm>
        </p:spPr>
      </p:pic>
      <p:pic>
        <p:nvPicPr>
          <p:cNvPr id="5" name="~PP162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619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Attributes and types</a:t>
            </a:r>
            <a:br>
              <a:rPr lang="en-IN" dirty="0"/>
            </a:br>
            <a:r>
              <a:rPr lang="en-IN" sz="1200" dirty="0"/>
              <a:t>(detailed description of all the attributes is included in the document)</a:t>
            </a:r>
          </a:p>
        </p:txBody>
      </p:sp>
      <p:sp>
        <p:nvSpPr>
          <p:cNvPr id="3" name="Content Placeholder 2"/>
          <p:cNvSpPr>
            <a:spLocks noGrp="1"/>
          </p:cNvSpPr>
          <p:nvPr>
            <p:ph sz="quarter" idx="1"/>
          </p:nvPr>
        </p:nvSpPr>
        <p:spPr/>
        <p:txBody>
          <a:bodyPr>
            <a:normAutofit/>
          </a:bodyPr>
          <a:lstStyle/>
          <a:p>
            <a:r>
              <a:rPr lang="en-IN" sz="1600" b="1" dirty="0"/>
              <a:t>self-employed</a:t>
            </a:r>
            <a:r>
              <a:rPr lang="en-IN" sz="1600" dirty="0"/>
              <a:t> </a:t>
            </a:r>
          </a:p>
          <a:p>
            <a:r>
              <a:rPr lang="en-IN" sz="1600" b="1" dirty="0" err="1"/>
              <a:t>mental_disorder</a:t>
            </a:r>
            <a:endParaRPr lang="en-IN" sz="1600" b="1" dirty="0"/>
          </a:p>
          <a:p>
            <a:r>
              <a:rPr lang="en-IN" sz="1600" b="1" dirty="0" err="1"/>
              <a:t>family_history</a:t>
            </a:r>
            <a:r>
              <a:rPr lang="en-IN" sz="1600" dirty="0"/>
              <a:t> </a:t>
            </a:r>
          </a:p>
          <a:p>
            <a:r>
              <a:rPr lang="en-IN" sz="1600" b="1" dirty="0" err="1"/>
              <a:t>Work_interfere</a:t>
            </a:r>
            <a:r>
              <a:rPr lang="en-IN" sz="1600" dirty="0"/>
              <a:t> </a:t>
            </a:r>
          </a:p>
          <a:p>
            <a:r>
              <a:rPr lang="en-IN" sz="1600" b="1" dirty="0" err="1"/>
              <a:t>no_employees</a:t>
            </a:r>
            <a:r>
              <a:rPr lang="en-IN" sz="1600" dirty="0"/>
              <a:t> </a:t>
            </a:r>
          </a:p>
          <a:p>
            <a:r>
              <a:rPr lang="en-IN" sz="1600" b="1" dirty="0" err="1"/>
              <a:t>remote_work</a:t>
            </a:r>
            <a:r>
              <a:rPr lang="en-IN" sz="1600" dirty="0"/>
              <a:t> </a:t>
            </a:r>
          </a:p>
          <a:p>
            <a:r>
              <a:rPr lang="en-IN" sz="1600" b="1" dirty="0"/>
              <a:t>Benefits</a:t>
            </a:r>
          </a:p>
          <a:p>
            <a:r>
              <a:rPr lang="en-IN" sz="1600" b="1" dirty="0" err="1"/>
              <a:t>care_options</a:t>
            </a:r>
            <a:endParaRPr lang="en-IN" sz="1600" b="1" dirty="0"/>
          </a:p>
          <a:p>
            <a:r>
              <a:rPr lang="en-IN" sz="1600" b="1" dirty="0" err="1"/>
              <a:t>wellness_program</a:t>
            </a:r>
            <a:endParaRPr lang="en-IN" sz="1600" b="1" dirty="0"/>
          </a:p>
          <a:p>
            <a:r>
              <a:rPr lang="en-IN" sz="1600" b="1" dirty="0"/>
              <a:t>Anonymity</a:t>
            </a:r>
            <a:r>
              <a:rPr lang="en-IN" sz="1600" dirty="0"/>
              <a:t> </a:t>
            </a:r>
          </a:p>
          <a:p>
            <a:r>
              <a:rPr lang="en-IN" sz="1600" b="1" dirty="0" err="1"/>
              <a:t>mental_health_consequence</a:t>
            </a:r>
            <a:r>
              <a:rPr lang="en-IN" sz="1600" dirty="0"/>
              <a:t> </a:t>
            </a:r>
          </a:p>
          <a:p>
            <a:r>
              <a:rPr lang="en-IN" sz="1600" b="1" dirty="0" err="1"/>
              <a:t>family_and_friends</a:t>
            </a:r>
            <a:r>
              <a:rPr lang="en-IN" sz="1600" dirty="0"/>
              <a:t> </a:t>
            </a:r>
          </a:p>
          <a:p>
            <a:r>
              <a:rPr lang="en-IN" sz="1600" b="1" dirty="0"/>
              <a:t>Co-workers</a:t>
            </a:r>
            <a:r>
              <a:rPr lang="en-IN" sz="1600" dirty="0"/>
              <a:t> </a:t>
            </a:r>
          </a:p>
          <a:p>
            <a:r>
              <a:rPr lang="en-IN" sz="1600" b="1" dirty="0" err="1"/>
              <a:t>mental_health_interview</a:t>
            </a:r>
            <a:r>
              <a:rPr lang="en-IN" sz="1600" dirty="0"/>
              <a:t> </a:t>
            </a:r>
          </a:p>
          <a:p>
            <a:r>
              <a:rPr lang="en-IN" sz="1600" b="1" dirty="0" err="1"/>
              <a:t>obs_consequence</a:t>
            </a:r>
            <a:r>
              <a:rPr lang="en-IN" sz="1600" dirty="0"/>
              <a:t> </a:t>
            </a:r>
          </a:p>
        </p:txBody>
      </p:sp>
      <p:pic>
        <p:nvPicPr>
          <p:cNvPr id="9" name="~PP226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53463" y="6367463"/>
            <a:ext cx="304800" cy="304800"/>
          </a:xfrm>
          <a:prstGeom prst="rect">
            <a:avLst/>
          </a:prstGeom>
        </p:spPr>
      </p:pic>
    </p:spTree>
  </p:cSld>
  <p:clrMapOvr>
    <a:masterClrMapping/>
  </p:clrMapOvr>
  <p:transition advTm="1500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6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9a</a:t>
            </a:r>
          </a:p>
        </p:txBody>
      </p:sp>
      <p:pic>
        <p:nvPicPr>
          <p:cNvPr id="4" name="Content Placeholder 3" descr="Dashboard9b.png"/>
          <p:cNvPicPr>
            <a:picLocks noGrp="1" noChangeAspect="1"/>
          </p:cNvPicPr>
          <p:nvPr>
            <p:ph sz="quarter" idx="1"/>
          </p:nvPr>
        </p:nvPicPr>
        <p:blipFill>
          <a:blip r:embed="rId4"/>
          <a:stretch>
            <a:fillRect/>
          </a:stretch>
        </p:blipFill>
        <p:spPr>
          <a:xfrm>
            <a:off x="1405160" y="1527175"/>
            <a:ext cx="6297168" cy="4572000"/>
          </a:xfrm>
        </p:spPr>
      </p:pic>
      <p:pic>
        <p:nvPicPr>
          <p:cNvPr id="5" name="~PP36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247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9b</a:t>
            </a:r>
          </a:p>
        </p:txBody>
      </p:sp>
      <p:pic>
        <p:nvPicPr>
          <p:cNvPr id="4" name="Content Placeholder 3" descr="Dashboard9a.png"/>
          <p:cNvPicPr>
            <a:picLocks noGrp="1" noChangeAspect="1"/>
          </p:cNvPicPr>
          <p:nvPr>
            <p:ph sz="quarter" idx="1"/>
          </p:nvPr>
        </p:nvPicPr>
        <p:blipFill>
          <a:blip r:embed="rId4"/>
          <a:stretch>
            <a:fillRect/>
          </a:stretch>
        </p:blipFill>
        <p:spPr>
          <a:xfrm>
            <a:off x="1334371" y="1527175"/>
            <a:ext cx="6438746" cy="4572000"/>
          </a:xfrm>
        </p:spPr>
      </p:pic>
      <p:pic>
        <p:nvPicPr>
          <p:cNvPr id="5" name="~PP3434.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299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10</a:t>
            </a:r>
          </a:p>
        </p:txBody>
      </p:sp>
      <p:pic>
        <p:nvPicPr>
          <p:cNvPr id="4" name="Content Placeholder 3" descr="Dashboard10.png"/>
          <p:cNvPicPr>
            <a:picLocks noGrp="1" noChangeAspect="1"/>
          </p:cNvPicPr>
          <p:nvPr>
            <p:ph sz="quarter" idx="1"/>
          </p:nvPr>
        </p:nvPicPr>
        <p:blipFill>
          <a:blip r:embed="rId4"/>
          <a:stretch>
            <a:fillRect/>
          </a:stretch>
        </p:blipFill>
        <p:spPr>
          <a:xfrm>
            <a:off x="1672136" y="1527175"/>
            <a:ext cx="5763216" cy="4572000"/>
          </a:xfrm>
        </p:spPr>
      </p:pic>
      <p:pic>
        <p:nvPicPr>
          <p:cNvPr id="6" name="~PP253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52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10a</a:t>
            </a:r>
          </a:p>
        </p:txBody>
      </p:sp>
      <p:pic>
        <p:nvPicPr>
          <p:cNvPr id="4" name="Content Placeholder 3" descr="Dashboard10a.png"/>
          <p:cNvPicPr>
            <a:picLocks noGrp="1" noChangeAspect="1"/>
          </p:cNvPicPr>
          <p:nvPr>
            <p:ph sz="quarter" idx="1"/>
          </p:nvPr>
        </p:nvPicPr>
        <p:blipFill>
          <a:blip r:embed="rId4"/>
          <a:stretch>
            <a:fillRect/>
          </a:stretch>
        </p:blipFill>
        <p:spPr>
          <a:xfrm>
            <a:off x="1659856" y="1527175"/>
            <a:ext cx="5787776" cy="4572000"/>
          </a:xfrm>
        </p:spPr>
      </p:pic>
      <p:pic>
        <p:nvPicPr>
          <p:cNvPr id="5" name="~PP28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428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11</a:t>
            </a:r>
          </a:p>
        </p:txBody>
      </p:sp>
      <p:pic>
        <p:nvPicPr>
          <p:cNvPr id="4" name="Content Placeholder 3" descr="Dashboard11.png"/>
          <p:cNvPicPr>
            <a:picLocks noGrp="1" noChangeAspect="1"/>
          </p:cNvPicPr>
          <p:nvPr>
            <p:ph sz="quarter" idx="1"/>
          </p:nvPr>
        </p:nvPicPr>
        <p:blipFill>
          <a:blip r:embed="rId4"/>
          <a:stretch>
            <a:fillRect/>
          </a:stretch>
        </p:blipFill>
        <p:spPr>
          <a:xfrm>
            <a:off x="1628585" y="1527175"/>
            <a:ext cx="5850317" cy="4572000"/>
          </a:xfrm>
        </p:spPr>
      </p:pic>
      <p:pic>
        <p:nvPicPr>
          <p:cNvPr id="9" name="~PP56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452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9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11a</a:t>
            </a:r>
          </a:p>
        </p:txBody>
      </p:sp>
      <p:pic>
        <p:nvPicPr>
          <p:cNvPr id="4" name="Content Placeholder 3" descr="Dashboard11c.png"/>
          <p:cNvPicPr>
            <a:picLocks noGrp="1" noChangeAspect="1"/>
          </p:cNvPicPr>
          <p:nvPr>
            <p:ph sz="quarter" idx="1"/>
          </p:nvPr>
        </p:nvPicPr>
        <p:blipFill>
          <a:blip r:embed="rId4"/>
          <a:stretch>
            <a:fillRect/>
          </a:stretch>
        </p:blipFill>
        <p:spPr>
          <a:xfrm>
            <a:off x="1701301" y="1527175"/>
            <a:ext cx="5704885" cy="4572000"/>
          </a:xfrm>
        </p:spPr>
      </p:pic>
      <p:pic>
        <p:nvPicPr>
          <p:cNvPr id="5" name="~PP409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239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11b</a:t>
            </a:r>
          </a:p>
        </p:txBody>
      </p:sp>
      <p:pic>
        <p:nvPicPr>
          <p:cNvPr id="4" name="Content Placeholder 3" descr="Dashboard11b.png"/>
          <p:cNvPicPr>
            <a:picLocks noGrp="1" noChangeAspect="1"/>
          </p:cNvPicPr>
          <p:nvPr>
            <p:ph sz="quarter" idx="1"/>
          </p:nvPr>
        </p:nvPicPr>
        <p:blipFill>
          <a:blip r:embed="rId4"/>
          <a:stretch>
            <a:fillRect/>
          </a:stretch>
        </p:blipFill>
        <p:spPr>
          <a:xfrm>
            <a:off x="1637222" y="1527175"/>
            <a:ext cx="5833043" cy="4572000"/>
          </a:xfrm>
        </p:spPr>
      </p:pic>
      <p:pic>
        <p:nvPicPr>
          <p:cNvPr id="7" name="~PP347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338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8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12</a:t>
            </a:r>
          </a:p>
        </p:txBody>
      </p:sp>
      <p:pic>
        <p:nvPicPr>
          <p:cNvPr id="4" name="Content Placeholder 3" descr="Dashboard12.png"/>
          <p:cNvPicPr>
            <a:picLocks noGrp="1" noChangeAspect="1"/>
          </p:cNvPicPr>
          <p:nvPr>
            <p:ph sz="quarter" idx="1"/>
          </p:nvPr>
        </p:nvPicPr>
        <p:blipFill>
          <a:blip r:embed="rId4"/>
          <a:stretch>
            <a:fillRect/>
          </a:stretch>
        </p:blipFill>
        <p:spPr>
          <a:xfrm>
            <a:off x="1820234" y="1527175"/>
            <a:ext cx="5752161" cy="4810462"/>
          </a:xfrm>
        </p:spPr>
      </p:pic>
      <p:pic>
        <p:nvPicPr>
          <p:cNvPr id="5" name="~PP122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863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3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13</a:t>
            </a:r>
          </a:p>
        </p:txBody>
      </p:sp>
      <p:pic>
        <p:nvPicPr>
          <p:cNvPr id="4" name="Content Placeholder 3" descr="Dashboard13.png"/>
          <p:cNvPicPr>
            <a:picLocks noGrp="1" noChangeAspect="1"/>
          </p:cNvPicPr>
          <p:nvPr>
            <p:ph sz="quarter" idx="1"/>
          </p:nvPr>
        </p:nvPicPr>
        <p:blipFill>
          <a:blip r:embed="rId4"/>
          <a:stretch>
            <a:fillRect/>
          </a:stretch>
        </p:blipFill>
        <p:spPr>
          <a:xfrm>
            <a:off x="1854715" y="1527175"/>
            <a:ext cx="5398058" cy="4572000"/>
          </a:xfrm>
        </p:spPr>
      </p:pic>
      <p:pic>
        <p:nvPicPr>
          <p:cNvPr id="5" name="~PP337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36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13a</a:t>
            </a:r>
          </a:p>
        </p:txBody>
      </p:sp>
      <p:pic>
        <p:nvPicPr>
          <p:cNvPr id="4" name="Content Placeholder 3" descr="Dashboard13a.png"/>
          <p:cNvPicPr>
            <a:picLocks noGrp="1" noChangeAspect="1"/>
          </p:cNvPicPr>
          <p:nvPr>
            <p:ph sz="quarter" idx="1"/>
          </p:nvPr>
        </p:nvPicPr>
        <p:blipFill>
          <a:blip r:embed="rId4"/>
          <a:stretch>
            <a:fillRect/>
          </a:stretch>
        </p:blipFill>
        <p:spPr>
          <a:xfrm>
            <a:off x="1757165" y="1527175"/>
            <a:ext cx="5593157" cy="4572000"/>
          </a:xfrm>
        </p:spPr>
      </p:pic>
      <p:pic>
        <p:nvPicPr>
          <p:cNvPr id="6" name="~PP205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641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sz="quarter" idx="1"/>
          </p:nvPr>
        </p:nvSpPr>
        <p:spPr/>
        <p:txBody>
          <a:bodyPr/>
          <a:lstStyle/>
          <a:p>
            <a:pPr lvl="0"/>
            <a:r>
              <a:rPr lang="en-IN" sz="1600" dirty="0"/>
              <a:t>Are the employees with mental disorder facing any problems discussing their mental health issues with the employer?</a:t>
            </a:r>
          </a:p>
          <a:p>
            <a:r>
              <a:rPr lang="en-IN" sz="1600" dirty="0"/>
              <a:t>Is the employee aware of the benefits and care options provided by the employer or company?</a:t>
            </a:r>
          </a:p>
          <a:p>
            <a:pPr lvl="0"/>
            <a:r>
              <a:rPr lang="en-IN" sz="1600" dirty="0"/>
              <a:t>What are the factors influencing the mental health of the employee at the workplace?</a:t>
            </a:r>
          </a:p>
          <a:p>
            <a:pPr lvl="0"/>
            <a:r>
              <a:rPr lang="en-IN" sz="1600" dirty="0"/>
              <a:t>What measures can be taken by the company so that their employee feels comfortable discussing about mental health issue?</a:t>
            </a:r>
          </a:p>
          <a:p>
            <a:endParaRPr lang="en-IN" dirty="0"/>
          </a:p>
        </p:txBody>
      </p:sp>
      <p:pic>
        <p:nvPicPr>
          <p:cNvPr id="6" name="~PP62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53463" y="6286520"/>
            <a:ext cx="304800" cy="304800"/>
          </a:xfrm>
          <a:prstGeom prst="rect">
            <a:avLst/>
          </a:prstGeom>
        </p:spPr>
      </p:pic>
    </p:spTree>
  </p:cSld>
  <p:clrMapOvr>
    <a:masterClrMapping/>
  </p:clrMapOvr>
  <p:transition advTm="347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14</a:t>
            </a:r>
          </a:p>
        </p:txBody>
      </p:sp>
      <p:pic>
        <p:nvPicPr>
          <p:cNvPr id="6" name="Content Placeholder 5" descr="Dashboard14.png"/>
          <p:cNvPicPr>
            <a:picLocks noGrp="1" noChangeAspect="1"/>
          </p:cNvPicPr>
          <p:nvPr>
            <p:ph sz="quarter" idx="1"/>
          </p:nvPr>
        </p:nvPicPr>
        <p:blipFill>
          <a:blip r:embed="rId4"/>
          <a:stretch>
            <a:fillRect/>
          </a:stretch>
        </p:blipFill>
        <p:spPr>
          <a:xfrm>
            <a:off x="1505744" y="1527175"/>
            <a:ext cx="6096000" cy="4572000"/>
          </a:xfrm>
        </p:spPr>
      </p:pic>
      <p:pic>
        <p:nvPicPr>
          <p:cNvPr id="7" name="~PP381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436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14a</a:t>
            </a:r>
          </a:p>
        </p:txBody>
      </p:sp>
      <p:pic>
        <p:nvPicPr>
          <p:cNvPr id="4" name="Content Placeholder 3" descr="Dashboard14a.png"/>
          <p:cNvPicPr>
            <a:picLocks noGrp="1" noChangeAspect="1"/>
          </p:cNvPicPr>
          <p:nvPr>
            <p:ph sz="quarter" idx="1"/>
          </p:nvPr>
        </p:nvPicPr>
        <p:blipFill>
          <a:blip r:embed="rId4"/>
          <a:stretch>
            <a:fillRect/>
          </a:stretch>
        </p:blipFill>
        <p:spPr>
          <a:xfrm>
            <a:off x="1619606" y="1527175"/>
            <a:ext cx="5868276" cy="4572000"/>
          </a:xfrm>
        </p:spPr>
      </p:pic>
      <p:pic>
        <p:nvPicPr>
          <p:cNvPr id="5" name="~PP111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190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14b</a:t>
            </a:r>
          </a:p>
        </p:txBody>
      </p:sp>
      <p:pic>
        <p:nvPicPr>
          <p:cNvPr id="4" name="Content Placeholder 3" descr="Dashboard14b.png"/>
          <p:cNvPicPr>
            <a:picLocks noGrp="1" noChangeAspect="1"/>
          </p:cNvPicPr>
          <p:nvPr>
            <p:ph sz="quarter" idx="1"/>
          </p:nvPr>
        </p:nvPicPr>
        <p:blipFill>
          <a:blip r:embed="rId4"/>
          <a:stretch>
            <a:fillRect/>
          </a:stretch>
        </p:blipFill>
        <p:spPr>
          <a:xfrm>
            <a:off x="1554279" y="1527175"/>
            <a:ext cx="5998930" cy="4572000"/>
          </a:xfrm>
        </p:spPr>
      </p:pic>
      <p:pic>
        <p:nvPicPr>
          <p:cNvPr id="7" name="~PP337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12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2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15</a:t>
            </a:r>
          </a:p>
        </p:txBody>
      </p:sp>
      <p:pic>
        <p:nvPicPr>
          <p:cNvPr id="4" name="Content Placeholder 3" descr="Dashboard15.png"/>
          <p:cNvPicPr>
            <a:picLocks noGrp="1" noChangeAspect="1"/>
          </p:cNvPicPr>
          <p:nvPr>
            <p:ph sz="quarter" idx="1"/>
          </p:nvPr>
        </p:nvPicPr>
        <p:blipFill>
          <a:blip r:embed="rId4"/>
          <a:stretch>
            <a:fillRect/>
          </a:stretch>
        </p:blipFill>
        <p:spPr>
          <a:xfrm>
            <a:off x="1651518" y="1527175"/>
            <a:ext cx="5804452" cy="4572000"/>
          </a:xfrm>
        </p:spPr>
      </p:pic>
      <p:pic>
        <p:nvPicPr>
          <p:cNvPr id="7" name="~PP1764.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463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PART 2- PREDICTIVE ANALYTICS</a:t>
            </a:r>
          </a:p>
        </p:txBody>
      </p:sp>
      <p:sp>
        <p:nvSpPr>
          <p:cNvPr id="5" name="Text Placeholder 4"/>
          <p:cNvSpPr>
            <a:spLocks noGrp="1"/>
          </p:cNvSpPr>
          <p:nvPr>
            <p:ph type="body" idx="1"/>
          </p:nvPr>
        </p:nvSpPr>
        <p:spPr>
          <a:xfrm>
            <a:off x="928662" y="2714620"/>
            <a:ext cx="7275540" cy="3071834"/>
          </a:xfrm>
        </p:spPr>
        <p:txBody>
          <a:bodyPr>
            <a:normAutofit fontScale="85000" lnSpcReduction="10000"/>
          </a:bodyPr>
          <a:lstStyle/>
          <a:p>
            <a:pPr algn="l"/>
            <a:r>
              <a:rPr lang="en-IN" b="0" dirty="0"/>
              <a:t>S</a:t>
            </a:r>
            <a:r>
              <a:rPr lang="en-IN" b="0" cap="none" dirty="0"/>
              <a:t>ince our survey data contains mostly categorical variables and ‘yes’ and ‘no’ responses, we employ methods such as association rule, decision tree and clustering for predictive analytics of mental disorder in employees working in tech company</a:t>
            </a:r>
          </a:p>
          <a:p>
            <a:pPr algn="l"/>
            <a:endParaRPr lang="en-IN" b="0" cap="none" dirty="0"/>
          </a:p>
          <a:p>
            <a:pPr algn="l"/>
            <a:r>
              <a:rPr lang="en-IN" b="0" u="sng" cap="none" dirty="0"/>
              <a:t>Questions to be answered</a:t>
            </a:r>
          </a:p>
          <a:p>
            <a:pPr lvl="0" algn="l"/>
            <a:r>
              <a:rPr lang="en-IN" b="0" cap="none" dirty="0"/>
              <a:t>1. Is the mental disorder associated with other attributes such as number of employees, benefits provided by the company, etc?</a:t>
            </a:r>
          </a:p>
          <a:p>
            <a:pPr lvl="0" algn="l"/>
            <a:r>
              <a:rPr lang="en-IN" b="0" cap="none" dirty="0"/>
              <a:t>2. Can the mental disorder be classified using other information such as treatment, discussing with supervisor, co-worker, friends and family, etc?</a:t>
            </a:r>
          </a:p>
          <a:p>
            <a:pPr lvl="0" algn="l"/>
            <a:r>
              <a:rPr lang="en-IN" b="0" cap="none" dirty="0"/>
              <a:t>3. Is there a relationship between set of responses that are similar and can be grouped separately from other responses belonging to another group?</a:t>
            </a:r>
          </a:p>
          <a:p>
            <a:pPr algn="l"/>
            <a:endParaRPr lang="en-IN" b="0" cap="none" dirty="0"/>
          </a:p>
        </p:txBody>
      </p:sp>
      <p:pic>
        <p:nvPicPr>
          <p:cNvPr id="7" name="~PP41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53463" y="6367463"/>
            <a:ext cx="304800" cy="304800"/>
          </a:xfrm>
          <a:prstGeom prst="rect">
            <a:avLst/>
          </a:prstGeom>
        </p:spPr>
      </p:pic>
    </p:spTree>
  </p:cSld>
  <p:clrMapOvr>
    <a:masterClrMapping/>
  </p:clrMapOvr>
  <p:transition advTm="6191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9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Analysis 1 : Association rule</a:t>
            </a:r>
          </a:p>
        </p:txBody>
      </p:sp>
      <p:pic>
        <p:nvPicPr>
          <p:cNvPr id="6" name="Content Placeholder 5"/>
          <p:cNvPicPr>
            <a:picLocks noGrp="1"/>
          </p:cNvPicPr>
          <p:nvPr>
            <p:ph sz="quarter" idx="1"/>
          </p:nvPr>
        </p:nvPicPr>
        <p:blipFill>
          <a:blip r:embed="rId4"/>
          <a:srcRect/>
          <a:stretch>
            <a:fillRect/>
          </a:stretch>
        </p:blipFill>
        <p:spPr bwMode="auto">
          <a:xfrm>
            <a:off x="214282" y="1357298"/>
            <a:ext cx="5276850" cy="742950"/>
          </a:xfrm>
          <a:prstGeom prst="rect">
            <a:avLst/>
          </a:prstGeom>
          <a:noFill/>
          <a:ln w="9525">
            <a:noFill/>
            <a:miter lim="800000"/>
            <a:headEnd/>
            <a:tailEnd/>
          </a:ln>
        </p:spPr>
      </p:pic>
      <p:pic>
        <p:nvPicPr>
          <p:cNvPr id="8" name="Picture 7"/>
          <p:cNvPicPr/>
          <p:nvPr/>
        </p:nvPicPr>
        <p:blipFill>
          <a:blip r:embed="rId5"/>
          <a:srcRect/>
          <a:stretch>
            <a:fillRect/>
          </a:stretch>
        </p:blipFill>
        <p:spPr bwMode="auto">
          <a:xfrm>
            <a:off x="214282" y="2000240"/>
            <a:ext cx="7215238" cy="4214842"/>
          </a:xfrm>
          <a:prstGeom prst="rect">
            <a:avLst/>
          </a:prstGeom>
          <a:noFill/>
          <a:ln w="9525">
            <a:noFill/>
            <a:miter lim="800000"/>
            <a:headEnd/>
            <a:tailEnd/>
          </a:ln>
        </p:spPr>
      </p:pic>
      <p:pic>
        <p:nvPicPr>
          <p:cNvPr id="12" name="~PP150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3463" y="6367463"/>
            <a:ext cx="304800" cy="304800"/>
          </a:xfrm>
          <a:prstGeom prst="rect">
            <a:avLst/>
          </a:prstGeom>
        </p:spPr>
      </p:pic>
    </p:spTree>
  </p:cSld>
  <p:clrMapOvr>
    <a:masterClrMapping/>
  </p:clrMapOvr>
  <p:transition advTm="1069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93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1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Analysis 1 : Association rule</a:t>
            </a:r>
          </a:p>
        </p:txBody>
      </p:sp>
      <p:pic>
        <p:nvPicPr>
          <p:cNvPr id="4" name="Content Placeholder 3"/>
          <p:cNvPicPr>
            <a:picLocks noGrp="1"/>
          </p:cNvPicPr>
          <p:nvPr>
            <p:ph sz="quarter" idx="1"/>
          </p:nvPr>
        </p:nvPicPr>
        <p:blipFill>
          <a:blip r:embed="rId4"/>
          <a:srcRect/>
          <a:stretch>
            <a:fillRect/>
          </a:stretch>
        </p:blipFill>
        <p:spPr bwMode="auto">
          <a:xfrm>
            <a:off x="301625" y="2085877"/>
            <a:ext cx="8504238" cy="3454596"/>
          </a:xfrm>
          <a:prstGeom prst="rect">
            <a:avLst/>
          </a:prstGeom>
          <a:noFill/>
          <a:ln w="9525">
            <a:noFill/>
            <a:miter lim="800000"/>
            <a:headEnd/>
            <a:tailEnd/>
          </a:ln>
        </p:spPr>
      </p:pic>
      <p:pic>
        <p:nvPicPr>
          <p:cNvPr id="5" name="~PP33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3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Interesting rules</a:t>
            </a:r>
          </a:p>
        </p:txBody>
      </p:sp>
      <p:pic>
        <p:nvPicPr>
          <p:cNvPr id="4" name="Content Placeholder 3"/>
          <p:cNvPicPr>
            <a:picLocks noGrp="1"/>
          </p:cNvPicPr>
          <p:nvPr>
            <p:ph sz="quarter" idx="1"/>
          </p:nvPr>
        </p:nvPicPr>
        <p:blipFill>
          <a:blip r:embed="rId4"/>
          <a:srcRect/>
          <a:stretch>
            <a:fillRect/>
          </a:stretch>
        </p:blipFill>
        <p:spPr bwMode="auto">
          <a:xfrm>
            <a:off x="357158" y="1571612"/>
            <a:ext cx="8134350" cy="219075"/>
          </a:xfrm>
          <a:prstGeom prst="rect">
            <a:avLst/>
          </a:prstGeom>
          <a:noFill/>
          <a:ln w="9525">
            <a:noFill/>
            <a:miter lim="800000"/>
            <a:headEnd/>
            <a:tailEnd/>
          </a:ln>
        </p:spPr>
      </p:pic>
      <p:pic>
        <p:nvPicPr>
          <p:cNvPr id="5" name="Picture 4"/>
          <p:cNvPicPr/>
          <p:nvPr/>
        </p:nvPicPr>
        <p:blipFill>
          <a:blip r:embed="rId5"/>
          <a:srcRect/>
          <a:stretch>
            <a:fillRect/>
          </a:stretch>
        </p:blipFill>
        <p:spPr bwMode="auto">
          <a:xfrm>
            <a:off x="357158" y="2143116"/>
            <a:ext cx="6347244" cy="186987"/>
          </a:xfrm>
          <a:prstGeom prst="rect">
            <a:avLst/>
          </a:prstGeom>
          <a:noFill/>
          <a:ln w="9525">
            <a:noFill/>
            <a:miter lim="800000"/>
            <a:headEnd/>
            <a:tailEnd/>
          </a:ln>
        </p:spPr>
      </p:pic>
      <p:pic>
        <p:nvPicPr>
          <p:cNvPr id="6" name="Picture 5"/>
          <p:cNvPicPr/>
          <p:nvPr/>
        </p:nvPicPr>
        <p:blipFill>
          <a:blip r:embed="rId6"/>
          <a:srcRect/>
          <a:stretch>
            <a:fillRect/>
          </a:stretch>
        </p:blipFill>
        <p:spPr bwMode="auto">
          <a:xfrm>
            <a:off x="357158" y="2714620"/>
            <a:ext cx="6347244" cy="223221"/>
          </a:xfrm>
          <a:prstGeom prst="rect">
            <a:avLst/>
          </a:prstGeom>
          <a:noFill/>
          <a:ln w="9525">
            <a:noFill/>
            <a:miter lim="800000"/>
            <a:headEnd/>
            <a:tailEnd/>
          </a:ln>
        </p:spPr>
      </p:pic>
      <p:pic>
        <p:nvPicPr>
          <p:cNvPr id="7" name="Picture 6"/>
          <p:cNvPicPr/>
          <p:nvPr/>
        </p:nvPicPr>
        <p:blipFill>
          <a:blip r:embed="rId7"/>
          <a:srcRect/>
          <a:stretch>
            <a:fillRect/>
          </a:stretch>
        </p:blipFill>
        <p:spPr bwMode="auto">
          <a:xfrm>
            <a:off x="428596" y="3357562"/>
            <a:ext cx="5095875" cy="266700"/>
          </a:xfrm>
          <a:prstGeom prst="rect">
            <a:avLst/>
          </a:prstGeom>
          <a:noFill/>
          <a:ln w="9525">
            <a:noFill/>
            <a:miter lim="800000"/>
            <a:headEnd/>
            <a:tailEnd/>
          </a:ln>
        </p:spPr>
      </p:pic>
      <p:pic>
        <p:nvPicPr>
          <p:cNvPr id="8" name="~PP352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53463" y="6367463"/>
            <a:ext cx="304800" cy="304800"/>
          </a:xfrm>
          <a:prstGeom prst="rect">
            <a:avLst/>
          </a:prstGeom>
        </p:spPr>
      </p:pic>
    </p:spTree>
  </p:cSld>
  <p:clrMapOvr>
    <a:masterClrMapping/>
  </p:clrMapOvr>
  <p:transition advTm="905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5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Analysis 2: Decision Tree</a:t>
            </a:r>
          </a:p>
        </p:txBody>
      </p:sp>
      <p:pic>
        <p:nvPicPr>
          <p:cNvPr id="4" name="Content Placeholder 3"/>
          <p:cNvPicPr>
            <a:picLocks noGrp="1"/>
          </p:cNvPicPr>
          <p:nvPr>
            <p:ph sz="quarter" idx="1"/>
          </p:nvPr>
        </p:nvPicPr>
        <p:blipFill>
          <a:blip r:embed="rId4"/>
          <a:srcRect/>
          <a:stretch>
            <a:fillRect/>
          </a:stretch>
        </p:blipFill>
        <p:spPr bwMode="auto">
          <a:xfrm>
            <a:off x="2643174" y="1571612"/>
            <a:ext cx="3839111" cy="552527"/>
          </a:xfrm>
          <a:prstGeom prst="rect">
            <a:avLst/>
          </a:prstGeom>
          <a:noFill/>
          <a:ln w="9525">
            <a:noFill/>
            <a:miter lim="800000"/>
            <a:headEnd/>
            <a:tailEnd/>
          </a:ln>
        </p:spPr>
      </p:pic>
      <p:pic>
        <p:nvPicPr>
          <p:cNvPr id="5" name="Picture 4"/>
          <p:cNvPicPr/>
          <p:nvPr/>
        </p:nvPicPr>
        <p:blipFill>
          <a:blip r:embed="rId5"/>
          <a:srcRect/>
          <a:stretch>
            <a:fillRect/>
          </a:stretch>
        </p:blipFill>
        <p:spPr bwMode="auto">
          <a:xfrm>
            <a:off x="1571604" y="2071678"/>
            <a:ext cx="6000792" cy="3929090"/>
          </a:xfrm>
          <a:prstGeom prst="rect">
            <a:avLst/>
          </a:prstGeom>
          <a:noFill/>
          <a:ln w="9525">
            <a:noFill/>
            <a:miter lim="800000"/>
            <a:headEnd/>
            <a:tailEnd/>
          </a:ln>
        </p:spPr>
      </p:pic>
      <p:pic>
        <p:nvPicPr>
          <p:cNvPr id="6" name="~PP67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3463" y="6367463"/>
            <a:ext cx="304800" cy="304800"/>
          </a:xfrm>
          <a:prstGeom prst="rect">
            <a:avLst/>
          </a:prstGeom>
        </p:spPr>
      </p:pic>
    </p:spTree>
  </p:cSld>
  <p:clrMapOvr>
    <a:masterClrMapping/>
  </p:clrMapOvr>
  <p:transition advTm="1063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3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Visualisation of tree</a:t>
            </a:r>
          </a:p>
        </p:txBody>
      </p:sp>
      <p:pic>
        <p:nvPicPr>
          <p:cNvPr id="4" name="Content Placeholder 3" descr="decision tree.png"/>
          <p:cNvPicPr>
            <a:picLocks noGrp="1" noChangeAspect="1"/>
          </p:cNvPicPr>
          <p:nvPr>
            <p:ph sz="quarter" idx="1"/>
          </p:nvPr>
        </p:nvPicPr>
        <p:blipFill>
          <a:blip r:embed="rId4"/>
          <a:stretch>
            <a:fillRect/>
          </a:stretch>
        </p:blipFill>
        <p:spPr>
          <a:xfrm>
            <a:off x="301625" y="1572875"/>
            <a:ext cx="8504238" cy="4480600"/>
          </a:xfrm>
        </p:spPr>
      </p:pic>
      <p:pic>
        <p:nvPicPr>
          <p:cNvPr id="5" name="~PP153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118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1</a:t>
            </a:r>
          </a:p>
        </p:txBody>
      </p:sp>
      <p:pic>
        <p:nvPicPr>
          <p:cNvPr id="4" name="Content Placeholder 3" descr="Dashboard1.png"/>
          <p:cNvPicPr>
            <a:picLocks noGrp="1" noChangeAspect="1"/>
          </p:cNvPicPr>
          <p:nvPr>
            <p:ph sz="quarter" idx="1"/>
          </p:nvPr>
        </p:nvPicPr>
        <p:blipFill>
          <a:blip r:embed="rId4"/>
          <a:stretch>
            <a:fillRect/>
          </a:stretch>
        </p:blipFill>
        <p:spPr>
          <a:xfrm>
            <a:off x="1428728" y="1500174"/>
            <a:ext cx="6761130" cy="5104176"/>
          </a:xfrm>
        </p:spPr>
      </p:pic>
      <p:pic>
        <p:nvPicPr>
          <p:cNvPr id="5" name="~PP198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499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ROC curve</a:t>
            </a:r>
          </a:p>
        </p:txBody>
      </p:sp>
      <p:pic>
        <p:nvPicPr>
          <p:cNvPr id="4" name="Content Placeholder 3"/>
          <p:cNvPicPr>
            <a:picLocks noGrp="1"/>
          </p:cNvPicPr>
          <p:nvPr>
            <p:ph sz="quarter" idx="1"/>
          </p:nvPr>
        </p:nvPicPr>
        <p:blipFill>
          <a:blip r:embed="rId4"/>
          <a:srcRect/>
          <a:stretch>
            <a:fillRect/>
          </a:stretch>
        </p:blipFill>
        <p:spPr bwMode="auto">
          <a:xfrm>
            <a:off x="214282" y="1785926"/>
            <a:ext cx="4357718" cy="3357586"/>
          </a:xfrm>
          <a:prstGeom prst="rect">
            <a:avLst/>
          </a:prstGeom>
          <a:noFill/>
          <a:ln w="9525">
            <a:noFill/>
            <a:miter lim="800000"/>
            <a:headEnd/>
            <a:tailEnd/>
          </a:ln>
        </p:spPr>
      </p:pic>
      <p:pic>
        <p:nvPicPr>
          <p:cNvPr id="5" name="Picture 4"/>
          <p:cNvPicPr/>
          <p:nvPr/>
        </p:nvPicPr>
        <p:blipFill>
          <a:blip r:embed="rId5"/>
          <a:srcRect/>
          <a:stretch>
            <a:fillRect/>
          </a:stretch>
        </p:blipFill>
        <p:spPr bwMode="auto">
          <a:xfrm>
            <a:off x="4581151" y="1785926"/>
            <a:ext cx="4562849" cy="3371590"/>
          </a:xfrm>
          <a:prstGeom prst="rect">
            <a:avLst/>
          </a:prstGeom>
          <a:noFill/>
          <a:ln w="9525">
            <a:noFill/>
            <a:miter lim="800000"/>
            <a:headEnd/>
            <a:tailEnd/>
          </a:ln>
        </p:spPr>
      </p:pic>
      <p:pic>
        <p:nvPicPr>
          <p:cNvPr id="7" name="~PP131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3463" y="6367463"/>
            <a:ext cx="304800" cy="304800"/>
          </a:xfrm>
          <a:prstGeom prst="rect">
            <a:avLst/>
          </a:prstGeom>
        </p:spPr>
      </p:pic>
    </p:spTree>
  </p:cSld>
  <p:clrMapOvr>
    <a:masterClrMapping/>
  </p:clrMapOvr>
  <p:transition advTm="425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Analysis 3: Clustering</a:t>
            </a:r>
          </a:p>
        </p:txBody>
      </p:sp>
      <p:pic>
        <p:nvPicPr>
          <p:cNvPr id="4" name="Content Placeholder 3" descr="Predictive dashboard 3.png"/>
          <p:cNvPicPr>
            <a:picLocks noGrp="1" noChangeAspect="1"/>
          </p:cNvPicPr>
          <p:nvPr>
            <p:ph sz="quarter" idx="1"/>
          </p:nvPr>
        </p:nvPicPr>
        <p:blipFill>
          <a:blip r:embed="rId4"/>
          <a:stretch>
            <a:fillRect/>
          </a:stretch>
        </p:blipFill>
        <p:spPr>
          <a:xfrm>
            <a:off x="2270594" y="1527175"/>
            <a:ext cx="4566299" cy="4572000"/>
          </a:xfrm>
        </p:spPr>
      </p:pic>
      <p:pic>
        <p:nvPicPr>
          <p:cNvPr id="5" name="~PP371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6383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Analysis 4: Clustering</a:t>
            </a:r>
          </a:p>
        </p:txBody>
      </p:sp>
      <p:pic>
        <p:nvPicPr>
          <p:cNvPr id="4" name="Content Placeholder 3" descr="Predictive dashboard 4.png"/>
          <p:cNvPicPr>
            <a:picLocks noGrp="1" noChangeAspect="1"/>
          </p:cNvPicPr>
          <p:nvPr>
            <p:ph sz="quarter" idx="1"/>
          </p:nvPr>
        </p:nvPicPr>
        <p:blipFill>
          <a:blip r:embed="rId4"/>
          <a:stretch>
            <a:fillRect/>
          </a:stretch>
        </p:blipFill>
        <p:spPr>
          <a:xfrm>
            <a:off x="1369547" y="1527175"/>
            <a:ext cx="6368394" cy="4572000"/>
          </a:xfrm>
        </p:spPr>
      </p:pic>
      <p:pic>
        <p:nvPicPr>
          <p:cNvPr id="7" name="~PP249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487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Analysis 5: Time Series Forecasting</a:t>
            </a:r>
          </a:p>
        </p:txBody>
      </p:sp>
      <p:pic>
        <p:nvPicPr>
          <p:cNvPr id="4" name="Content Placeholder 3" descr="Predictive dashboard 5.png"/>
          <p:cNvPicPr>
            <a:picLocks noGrp="1" noChangeAspect="1"/>
          </p:cNvPicPr>
          <p:nvPr>
            <p:ph sz="quarter" idx="1"/>
          </p:nvPr>
        </p:nvPicPr>
        <p:blipFill>
          <a:blip r:embed="rId4"/>
          <a:stretch>
            <a:fillRect/>
          </a:stretch>
        </p:blipFill>
        <p:spPr>
          <a:xfrm>
            <a:off x="1925410" y="1527175"/>
            <a:ext cx="5256668" cy="4572000"/>
          </a:xfrm>
        </p:spPr>
      </p:pic>
      <p:pic>
        <p:nvPicPr>
          <p:cNvPr id="7" name="~PP390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68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82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Overall Insights </a:t>
            </a:r>
          </a:p>
        </p:txBody>
      </p:sp>
      <p:sp>
        <p:nvSpPr>
          <p:cNvPr id="3" name="Content Placeholder 2"/>
          <p:cNvSpPr>
            <a:spLocks noGrp="1"/>
          </p:cNvSpPr>
          <p:nvPr>
            <p:ph sz="quarter" idx="1"/>
          </p:nvPr>
        </p:nvSpPr>
        <p:spPr/>
        <p:txBody>
          <a:bodyPr/>
          <a:lstStyle/>
          <a:p>
            <a:r>
              <a:rPr lang="en-IN" sz="1600" dirty="0"/>
              <a:t>40% of the participants are currently suffering from mental disorder.</a:t>
            </a:r>
          </a:p>
          <a:p>
            <a:r>
              <a:rPr lang="en-IN" sz="1600" dirty="0"/>
              <a:t>60% of the participants are taking treatment for mental disorder.</a:t>
            </a:r>
          </a:p>
          <a:p>
            <a:r>
              <a:rPr lang="en-IN" sz="1600" dirty="0"/>
              <a:t>Most of the people suffering from mental disorder have family history of mental illness.</a:t>
            </a:r>
          </a:p>
          <a:p>
            <a:r>
              <a:rPr lang="en-IN" sz="1600" dirty="0"/>
              <a:t>Many employees suffering from mental disorder are not aware of the benefits provided by the companies.</a:t>
            </a:r>
          </a:p>
          <a:p>
            <a:r>
              <a:rPr lang="en-IN" sz="1600" dirty="0"/>
              <a:t>Mental disorder is high in employees working in small companies.</a:t>
            </a:r>
          </a:p>
          <a:p>
            <a:r>
              <a:rPr lang="en-IN" sz="1600" dirty="0"/>
              <a:t>Most them feel comfortable sharing their mental issue with their friends and family than sharing with their co-workers or supervisors.</a:t>
            </a:r>
          </a:p>
          <a:p>
            <a:r>
              <a:rPr lang="en-IN" sz="1600" dirty="0"/>
              <a:t>Many employees suffering from mental disorder feel it is easy to get leave approval.</a:t>
            </a:r>
          </a:p>
          <a:p>
            <a:r>
              <a:rPr lang="en-IN" sz="1600" dirty="0"/>
              <a:t>Also, majority of the people suffering from mental illness are not sure about companies protecting their identity in case of confessing about mental health problem.</a:t>
            </a:r>
          </a:p>
          <a:p>
            <a:r>
              <a:rPr lang="en-IN" sz="1600" dirty="0"/>
              <a:t>Participants suffering from mental disorder also feel this might impact their productivity and have negative consequences when discussed with the potential employer.</a:t>
            </a:r>
          </a:p>
          <a:p>
            <a:r>
              <a:rPr lang="en-IN" sz="1600" dirty="0"/>
              <a:t>Another noticeable insight is that mental disorder is more concentrated in people with age group 20-50.</a:t>
            </a:r>
          </a:p>
          <a:p>
            <a:pPr>
              <a:buNone/>
            </a:pPr>
            <a:endParaRPr lang="en-IN" dirty="0"/>
          </a:p>
        </p:txBody>
      </p:sp>
      <p:pic>
        <p:nvPicPr>
          <p:cNvPr id="4" name="~PP247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53463" y="6367463"/>
            <a:ext cx="304800" cy="304800"/>
          </a:xfrm>
          <a:prstGeom prst="rect">
            <a:avLst/>
          </a:prstGeom>
        </p:spPr>
      </p:pic>
    </p:spTree>
  </p:cSld>
  <p:clrMapOvr>
    <a:masterClrMapping/>
  </p:clrMapOvr>
  <p:transition advTm="819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Actionable insights</a:t>
            </a:r>
          </a:p>
        </p:txBody>
      </p:sp>
      <p:sp>
        <p:nvSpPr>
          <p:cNvPr id="3" name="Content Placeholder 2"/>
          <p:cNvSpPr>
            <a:spLocks noGrp="1"/>
          </p:cNvSpPr>
          <p:nvPr>
            <p:ph sz="quarter" idx="1"/>
          </p:nvPr>
        </p:nvSpPr>
        <p:spPr/>
        <p:txBody>
          <a:bodyPr>
            <a:normAutofit/>
          </a:bodyPr>
          <a:lstStyle/>
          <a:p>
            <a:r>
              <a:rPr lang="en-IN" sz="1600" dirty="0"/>
              <a:t>Learn about family history of illness in advance.</a:t>
            </a:r>
          </a:p>
          <a:p>
            <a:r>
              <a:rPr lang="en-IN" sz="1600" dirty="0"/>
              <a:t>Conduct seminars to acquaint them with the policies of the company.</a:t>
            </a:r>
          </a:p>
          <a:p>
            <a:r>
              <a:rPr lang="en-IN" sz="1600" dirty="0"/>
              <a:t>Hire more employees if the budget permits.</a:t>
            </a:r>
          </a:p>
          <a:p>
            <a:r>
              <a:rPr lang="en-IN" sz="1600" dirty="0"/>
              <a:t>Provide resources to understand the benefits and preservation of identity.</a:t>
            </a:r>
          </a:p>
          <a:p>
            <a:r>
              <a:rPr lang="en-IN" sz="1600" dirty="0"/>
              <a:t>Provide mental health insurance and dedicated leaves for mental illness.</a:t>
            </a:r>
          </a:p>
          <a:p>
            <a:r>
              <a:rPr lang="en-IN" sz="1600" dirty="0"/>
              <a:t>Conduct regular counselling sessions.</a:t>
            </a:r>
          </a:p>
        </p:txBody>
      </p:sp>
      <p:pic>
        <p:nvPicPr>
          <p:cNvPr id="5" name="~PP390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53463" y="6367463"/>
            <a:ext cx="304800" cy="304800"/>
          </a:xfrm>
          <a:prstGeom prst="rect">
            <a:avLst/>
          </a:prstGeom>
        </p:spPr>
      </p:pic>
    </p:spTree>
  </p:cSld>
  <p:clrMapOvr>
    <a:masterClrMapping/>
  </p:clrMapOvr>
  <p:transition advTm="578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2</a:t>
            </a:r>
          </a:p>
        </p:txBody>
      </p:sp>
      <p:pic>
        <p:nvPicPr>
          <p:cNvPr id="7" name="Content Placeholder 6" descr="Dashboard2.png"/>
          <p:cNvPicPr>
            <a:picLocks noGrp="1" noChangeAspect="1"/>
          </p:cNvPicPr>
          <p:nvPr>
            <p:ph sz="quarter" idx="1"/>
          </p:nvPr>
        </p:nvPicPr>
        <p:blipFill>
          <a:blip r:embed="rId4"/>
          <a:stretch>
            <a:fillRect/>
          </a:stretch>
        </p:blipFill>
        <p:spPr>
          <a:xfrm>
            <a:off x="1700584" y="1527174"/>
            <a:ext cx="6157564" cy="4933545"/>
          </a:xfrm>
        </p:spPr>
      </p:pic>
      <p:pic>
        <p:nvPicPr>
          <p:cNvPr id="9" name="~PP301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787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73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3</a:t>
            </a:r>
          </a:p>
        </p:txBody>
      </p:sp>
      <p:pic>
        <p:nvPicPr>
          <p:cNvPr id="5" name="~PP185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53463" y="6410348"/>
            <a:ext cx="304800" cy="304800"/>
          </a:xfrm>
          <a:prstGeom prst="rect">
            <a:avLst/>
          </a:prstGeom>
        </p:spPr>
      </p:pic>
      <p:pic>
        <p:nvPicPr>
          <p:cNvPr id="8" name="Content Placeholder 7" descr="Dashboard3.png"/>
          <p:cNvPicPr>
            <a:picLocks noGrp="1" noChangeAspect="1"/>
          </p:cNvPicPr>
          <p:nvPr>
            <p:ph sz="quarter" idx="1"/>
          </p:nvPr>
        </p:nvPicPr>
        <p:blipFill>
          <a:blip r:embed="rId5"/>
          <a:stretch>
            <a:fillRect/>
          </a:stretch>
        </p:blipFill>
        <p:spPr>
          <a:xfrm>
            <a:off x="1701276" y="1527174"/>
            <a:ext cx="5942558" cy="4762433"/>
          </a:xfrm>
        </p:spPr>
      </p:pic>
    </p:spTree>
  </p:cSld>
  <p:clrMapOvr>
    <a:masterClrMapping/>
  </p:clrMapOvr>
  <p:transition advTm="610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3a</a:t>
            </a:r>
          </a:p>
        </p:txBody>
      </p:sp>
      <p:pic>
        <p:nvPicPr>
          <p:cNvPr id="4" name="Content Placeholder 3" descr="Dashboard3a.png"/>
          <p:cNvPicPr>
            <a:picLocks noGrp="1" noChangeAspect="1"/>
          </p:cNvPicPr>
          <p:nvPr>
            <p:ph sz="quarter" idx="1"/>
          </p:nvPr>
        </p:nvPicPr>
        <p:blipFill>
          <a:blip r:embed="rId4"/>
          <a:stretch>
            <a:fillRect/>
          </a:stretch>
        </p:blipFill>
        <p:spPr>
          <a:xfrm>
            <a:off x="1766894" y="1527175"/>
            <a:ext cx="5948378" cy="4879342"/>
          </a:xfrm>
        </p:spPr>
      </p:pic>
      <p:pic>
        <p:nvPicPr>
          <p:cNvPr id="5" name="~PP73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301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4</a:t>
            </a:r>
          </a:p>
        </p:txBody>
      </p:sp>
      <p:pic>
        <p:nvPicPr>
          <p:cNvPr id="4" name="Content Placeholder 3" descr="Dashboard4.png"/>
          <p:cNvPicPr>
            <a:picLocks noGrp="1" noChangeAspect="1"/>
          </p:cNvPicPr>
          <p:nvPr>
            <p:ph sz="quarter" idx="1"/>
          </p:nvPr>
        </p:nvPicPr>
        <p:blipFill>
          <a:blip r:embed="rId4"/>
          <a:stretch>
            <a:fillRect/>
          </a:stretch>
        </p:blipFill>
        <p:spPr>
          <a:xfrm>
            <a:off x="1547537" y="1527175"/>
            <a:ext cx="6012413" cy="4572000"/>
          </a:xfrm>
        </p:spPr>
      </p:pic>
      <p:pic>
        <p:nvPicPr>
          <p:cNvPr id="7" name="~PP88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628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8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4a</a:t>
            </a:r>
          </a:p>
        </p:txBody>
      </p:sp>
      <p:pic>
        <p:nvPicPr>
          <p:cNvPr id="4" name="Content Placeholder 3" descr="Dashboard4a.png"/>
          <p:cNvPicPr>
            <a:picLocks noGrp="1" noChangeAspect="1"/>
          </p:cNvPicPr>
          <p:nvPr>
            <p:ph sz="quarter" idx="1"/>
          </p:nvPr>
        </p:nvPicPr>
        <p:blipFill>
          <a:blip r:embed="rId4"/>
          <a:stretch>
            <a:fillRect/>
          </a:stretch>
        </p:blipFill>
        <p:spPr>
          <a:xfrm>
            <a:off x="1537411" y="1527175"/>
            <a:ext cx="6032665" cy="4572000"/>
          </a:xfrm>
        </p:spPr>
      </p:pic>
      <p:pic>
        <p:nvPicPr>
          <p:cNvPr id="7" name="~PP362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3463" y="6367463"/>
            <a:ext cx="304800" cy="304800"/>
          </a:xfrm>
          <a:prstGeom prst="rect">
            <a:avLst/>
          </a:prstGeom>
        </p:spPr>
      </p:pic>
    </p:spTree>
  </p:cSld>
  <p:clrMapOvr>
    <a:masterClrMapping/>
  </p:clrMapOvr>
  <p:transition advTm="591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1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975</TotalTime>
  <Words>594</Words>
  <Application>Microsoft Office PowerPoint</Application>
  <PresentationFormat>On-screen Show (4:3)</PresentationFormat>
  <Paragraphs>87</Paragraphs>
  <Slides>45</Slides>
  <Notes>0</Notes>
  <HiddenSlides>0</HiddenSlides>
  <MMClips>45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Georgia</vt:lpstr>
      <vt:lpstr>Wingdings</vt:lpstr>
      <vt:lpstr>Wingdings 2</vt:lpstr>
      <vt:lpstr>Civic</vt:lpstr>
      <vt:lpstr>APPLIED DATA ANALYTICS ASSIGNMENT STUDENT NAME-NITHIN UMAMAHESH STUDENT NUMBER - 2996085</vt:lpstr>
      <vt:lpstr>Attributes and types (detailed description of all the attributes is included in the document)</vt:lpstr>
      <vt:lpstr>Problem statement</vt:lpstr>
      <vt:lpstr>DASHBOARD 1</vt:lpstr>
      <vt:lpstr>DASHBOARD 2</vt:lpstr>
      <vt:lpstr>DASHBOARD 3</vt:lpstr>
      <vt:lpstr>DASHBOARD 3a</vt:lpstr>
      <vt:lpstr>DASHBOARD 4</vt:lpstr>
      <vt:lpstr>DASHBOARD 4a</vt:lpstr>
      <vt:lpstr>DASHBOARD 5</vt:lpstr>
      <vt:lpstr>DASHBOARD 5a</vt:lpstr>
      <vt:lpstr>DASHBOARD 6</vt:lpstr>
      <vt:lpstr>DASHBOARD 6a</vt:lpstr>
      <vt:lpstr>DASHBOARD 7</vt:lpstr>
      <vt:lpstr>DASHBOARD 7a</vt:lpstr>
      <vt:lpstr>DASHBOARD 7b</vt:lpstr>
      <vt:lpstr>DASHBOARD 8</vt:lpstr>
      <vt:lpstr>DASHBOARD 8a</vt:lpstr>
      <vt:lpstr>DASHBOARD 9</vt:lpstr>
      <vt:lpstr>DASHBOARD 9a</vt:lpstr>
      <vt:lpstr>DASHBOARD 9b</vt:lpstr>
      <vt:lpstr>DASHBOARD 10</vt:lpstr>
      <vt:lpstr>DASHBOARD 10a</vt:lpstr>
      <vt:lpstr>DASHBOARD 11</vt:lpstr>
      <vt:lpstr>DASHBOARD 11a</vt:lpstr>
      <vt:lpstr>DASHBOARD 11b</vt:lpstr>
      <vt:lpstr>DASHBOARD 12</vt:lpstr>
      <vt:lpstr>DASHBOARD 13</vt:lpstr>
      <vt:lpstr>DASHBOARD 13a</vt:lpstr>
      <vt:lpstr>DASHBOARD 14</vt:lpstr>
      <vt:lpstr>DASHBOARD 14a</vt:lpstr>
      <vt:lpstr>DASHBOARD 14b</vt:lpstr>
      <vt:lpstr>DASHBOARD 15</vt:lpstr>
      <vt:lpstr>PART 2- PREDICTIVE ANALYTICS</vt:lpstr>
      <vt:lpstr>Analysis 1 : Association rule</vt:lpstr>
      <vt:lpstr>Analysis 1 : Association rule</vt:lpstr>
      <vt:lpstr>Association rule: Interesting rules</vt:lpstr>
      <vt:lpstr>Analysis 2: Decision Tree</vt:lpstr>
      <vt:lpstr>Decision Tree: Visualisation of tree</vt:lpstr>
      <vt:lpstr>Decision Tree: ROC curve</vt:lpstr>
      <vt:lpstr>Analysis 3: Clustering</vt:lpstr>
      <vt:lpstr>Analysis 4: Clustering</vt:lpstr>
      <vt:lpstr>Analysis 5: Time Series Forecasting</vt:lpstr>
      <vt:lpstr>Overall Insights </vt:lpstr>
      <vt:lpstr>Actionable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Nithin Umamahesh</cp:lastModifiedBy>
  <cp:revision>54</cp:revision>
  <dcterms:created xsi:type="dcterms:W3CDTF">2020-01-08T13:33:03Z</dcterms:created>
  <dcterms:modified xsi:type="dcterms:W3CDTF">2020-01-10T13:48:59Z</dcterms:modified>
</cp:coreProperties>
</file>